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1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499060-6CD9-477D-A83B-CEA70A056E24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D2A558-EB67-4AB2-9D38-EB55898717E8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universiteosgb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YÜKSEKTEN DÜŞME NEDENLERİ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0472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Telif hakkına tabi değildir. Daha güzel hale getirirseniz ve siz de bilginin paylaştıkça artacağına inanıyorsanız web sitesinde yayınlanmak üzere</a:t>
            </a:r>
          </a:p>
          <a:p>
            <a:r>
              <a:rPr lang="tr-TR" dirty="0" smtClean="0">
                <a:hlinkClick r:id="rId2"/>
              </a:rPr>
              <a:t>info@universiteosgb.com</a:t>
            </a:r>
            <a:r>
              <a:rPr lang="tr-TR" dirty="0" smtClean="0"/>
              <a:t> mail adresine geliştirdiğiniz halini atınız.</a:t>
            </a:r>
          </a:p>
          <a:p>
            <a:r>
              <a:rPr lang="tr-TR" dirty="0" smtClean="0"/>
              <a:t>Çetin Gültekin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787208" cy="3813056"/>
          </a:xfrm>
        </p:spPr>
        <p:txBody>
          <a:bodyPr>
            <a:normAutofit lnSpcReduction="10000"/>
          </a:bodyPr>
          <a:lstStyle/>
          <a:p>
            <a:r>
              <a:rPr lang="tr-TR" sz="3200" b="1" u="sng" dirty="0"/>
              <a:t>Kazaya davet çıkaran deneyim</a:t>
            </a:r>
            <a:r>
              <a:rPr lang="tr-TR" sz="3200" b="1" dirty="0"/>
              <a:t> </a:t>
            </a:r>
            <a:r>
              <a:rPr lang="tr-TR" sz="3200" b="1" u="sng" dirty="0"/>
              <a:t>  </a:t>
            </a:r>
            <a:r>
              <a:rPr lang="tr-TR" sz="3200" b="1" u="sng" dirty="0" smtClean="0"/>
              <a:t>:</a:t>
            </a:r>
          </a:p>
          <a:p>
            <a:r>
              <a:rPr lang="tr-TR" sz="2800" dirty="0"/>
              <a:t>Bugüne kadar güvenliksiz çalıştım, düşmedim, ölmedim, hiç bu şekilde çalışıp ta ölen duymadım kanaati. Kazanılmış potansiyel olarak öldürücü deneyim. Genellikle 30. yılda kazaya sebep olur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30 Yıldır güvenliksiz şekilde çalışıyorum bir şey olmadı lafını duyarız ama 35 yılı duymamamızın nedeni budur </a:t>
            </a:r>
            <a:r>
              <a:rPr lang="tr-TR" sz="2800" dirty="0" smtClean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0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7787208" cy="4432448"/>
          </a:xfrm>
        </p:spPr>
        <p:txBody>
          <a:bodyPr>
            <a:normAutofit fontScale="92500" lnSpcReduction="10000"/>
          </a:bodyPr>
          <a:lstStyle/>
          <a:p>
            <a:r>
              <a:rPr lang="tr-TR" sz="3200" b="1" u="sng" dirty="0"/>
              <a:t>Kazaya davet çıkaran deneyime biyolojik destek   </a:t>
            </a:r>
            <a:r>
              <a:rPr lang="tr-TR" sz="3200" b="1" u="sng" dirty="0" smtClean="0"/>
              <a:t>:</a:t>
            </a:r>
          </a:p>
          <a:p>
            <a:r>
              <a:rPr lang="tr-TR" sz="2800" dirty="0"/>
              <a:t>Yüksekten düşmeler %85 ölümle sonuçlanıyor. Ölüler kalanlara keşke KKD kullansaydım, keşke paraşüt emniyet kemerimi takıp kendimi bir ankraj noktasına bağlasaydım diyemiyor. Çünkü biyoloji kuralı olarak </a:t>
            </a:r>
            <a:r>
              <a:rPr lang="tr-TR" sz="2800" b="1" i="1" u="sng" dirty="0"/>
              <a:t>ölüler konuşamıyor. </a:t>
            </a:r>
            <a:endParaRPr lang="tr-TR" sz="2800" b="1" i="1" u="sng" dirty="0" smtClean="0"/>
          </a:p>
          <a:p>
            <a:r>
              <a:rPr lang="tr-TR" sz="2800" dirty="0" smtClean="0"/>
              <a:t>%</a:t>
            </a:r>
            <a:r>
              <a:rPr lang="tr-TR" sz="2800" dirty="0"/>
              <a:t>14 sakat kalıyor ve iş hayatından çekiliyor, </a:t>
            </a:r>
            <a:r>
              <a:rPr lang="tr-TR" sz="2800" dirty="0" smtClean="0"/>
              <a:t>deneyimlerini diğer çalışanlara aktaramıyor.</a:t>
            </a:r>
          </a:p>
          <a:p>
            <a:r>
              <a:rPr lang="tr-TR" sz="2800" dirty="0" smtClean="0"/>
              <a:t>%</a:t>
            </a:r>
            <a:r>
              <a:rPr lang="tr-TR" sz="2800" dirty="0"/>
              <a:t>1 yüksekte çalışmaya dönüyor ve deneyim %99 kayıpla diğerlerine aksediyor.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171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7787208" cy="4432448"/>
          </a:xfrm>
        </p:spPr>
        <p:txBody>
          <a:bodyPr>
            <a:normAutofit/>
          </a:bodyPr>
          <a:lstStyle/>
          <a:p>
            <a:r>
              <a:rPr lang="tr-TR" sz="3500" b="1" u="sng" dirty="0"/>
              <a:t>Güvenliksiz çalışmak 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KKD kullanmamak, iş güvenliği önlemleri alınmamış ortamda çalışmaya razı olmak, güvenli olduğu şüpheli yöntemlerle </a:t>
            </a:r>
            <a:r>
              <a:rPr lang="tr-TR" sz="2800" dirty="0" smtClean="0"/>
              <a:t>çalışmak.</a:t>
            </a:r>
          </a:p>
          <a:p>
            <a:r>
              <a:rPr lang="tr-TR" sz="2800" dirty="0" smtClean="0"/>
              <a:t>Önlem almayı işi aksatan, hızlı gitmesine engel olarak görüp</a:t>
            </a:r>
            <a:r>
              <a:rPr lang="tr-TR" sz="2800" smtClean="0"/>
              <a:t>, kullanmamak.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067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7787208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İSG kurallarını zorunlu kılmama </a:t>
            </a:r>
            <a:r>
              <a:rPr lang="tr-TR" sz="3500" b="1" u="sng" dirty="0" smtClean="0"/>
              <a:t>:</a:t>
            </a:r>
            <a:endParaRPr lang="tr-TR" sz="3500" b="1" u="sng" dirty="0" smtClean="0"/>
          </a:p>
          <a:p>
            <a:r>
              <a:rPr lang="tr-TR" sz="2800" dirty="0"/>
              <a:t>İstatistikler İSG kurallarının uygulanmasını zorunlu kılındığı işyerlerinde, İSG kurallarının uyulmasının zorunlu olmadığı işyerlerine göre kazaların %85 azaldığını, ölümlü ve yaralanmalı kazaların %99 azaldığını gösteriyor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İSG kurallarının zorunlu kılınması işverene bir maliyet getiriyor ama neredeyse tüm sürpriz giderleri sıfırlıyor. Sağlık kayıplarını azaltıyor.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5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İSG kurallarına uymayı teşvik etmeme  </a:t>
            </a:r>
            <a:r>
              <a:rPr lang="tr-TR" sz="3500" b="1" u="sng" dirty="0" smtClean="0"/>
              <a:t>:</a:t>
            </a:r>
            <a:endParaRPr lang="tr-TR" sz="3500" b="1" u="sng" dirty="0" smtClean="0"/>
          </a:p>
          <a:p>
            <a:r>
              <a:rPr lang="tr-TR" sz="2800" dirty="0" smtClean="0"/>
              <a:t>Teşvik</a:t>
            </a:r>
            <a:r>
              <a:rPr lang="tr-TR" sz="2800" dirty="0"/>
              <a:t>= İSG kurallarına uyanların ödüllendirilip, uymayanla yolların ayrıldığı bir mekanizmadır. İSG konusunda bilinçli işverenlerin uyguladığı bir yöntemdir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İSG kurallarını zorunlu kılmayan veya teşvik etmeyen işveren hem yasal olarak mükellefiyet almakta hem de ekonomik zarara uğramaktadır.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54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Yanlış personel seçimi</a:t>
            </a:r>
            <a:r>
              <a:rPr lang="tr-TR" sz="3600" b="1" dirty="0"/>
              <a:t> </a:t>
            </a:r>
            <a:r>
              <a:rPr lang="tr-TR" sz="3600" b="1" u="sng" dirty="0"/>
              <a:t> </a:t>
            </a:r>
            <a:r>
              <a:rPr lang="tr-TR" sz="3500" b="1" u="sng" dirty="0" smtClean="0"/>
              <a:t>:</a:t>
            </a:r>
            <a:endParaRPr lang="tr-TR" sz="3500" b="1" u="sng" dirty="0" smtClean="0"/>
          </a:p>
          <a:p>
            <a:r>
              <a:rPr lang="tr-TR" sz="2800" dirty="0"/>
              <a:t>Yapılan işe uyan vasıflara haiz personel seçilmelidir. Bu işle ilgili bilgili olma, </a:t>
            </a:r>
            <a:r>
              <a:rPr lang="tr-TR" sz="2800" dirty="0" err="1"/>
              <a:t>eğitilmişlik</a:t>
            </a:r>
            <a:r>
              <a:rPr lang="tr-TR" sz="2800" dirty="0"/>
              <a:t>, sağlık açısından uyumluluk gerektirir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Personel seçiminde liyakat, </a:t>
            </a:r>
            <a:r>
              <a:rPr lang="tr-TR" sz="2800" dirty="0" err="1" smtClean="0"/>
              <a:t>eğitilmişlik</a:t>
            </a:r>
            <a:r>
              <a:rPr lang="tr-TR" sz="2800" dirty="0" smtClean="0"/>
              <a:t>, deneyim kriteri yerine, akraba, ucuz işgücü, yakında ikamet eden gibi kriterler kazalara davetiye çıkarmaktadır.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7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Yetkisiz, eğitimsiz personel çalıştırma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Örneğin iskeleyi yetkisiz kişiye kurdurulması, yanlış ve güvenliksiz bir çalışma ortamı </a:t>
            </a:r>
            <a:r>
              <a:rPr lang="tr-TR" sz="2800" dirty="0" smtClean="0"/>
              <a:t>yaratabilir.</a:t>
            </a:r>
          </a:p>
          <a:p>
            <a:r>
              <a:rPr lang="tr-TR" sz="2800" dirty="0" smtClean="0"/>
              <a:t>Veya demircilik hakkında bilgisi olmayan kişinin dikkati önlem alarak çalışmaya değil, işi kotarabilmeye odaklanacaktır. Bu da düşmelere ve diğer kazalara davet çıkartır.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19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KKD kullandırmama, yanlış veya yetersiz KKD kullanımı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KKD işverence temin edilmelidir. Standartlara ve işe uyumlu olmalıdır. KKD kullanmayan işçi ile yollar ayrılmalıdır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«KKD alıyoruz işçi kullanmıyor» beyanı ne hukuken ne vicdanen işverenin mesuliyetini azaltmaz. Bu işçi ile çalışmama hakkı yasalarca işverene verilmiştir.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907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Mühendislik hataları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İşveren ve işçi mühendislik bilgisine güvenmektedir. Mühendislik hesapları yapılırken üretim sırasında işçinin güvenliği de hesaba katılmalıdır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Mühendislik süreçlerinin iş sağlığı ve güvenliğini hesaba katıp katmadığını denetlemek işverene verilmiştir.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6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İşverene </a:t>
            </a:r>
            <a:r>
              <a:rPr lang="tr-TR" sz="4000" dirty="0" smtClean="0"/>
              <a:t>Bağlı </a:t>
            </a:r>
            <a:r>
              <a:rPr lang="tr-TR" sz="4000" dirty="0" err="1" smtClean="0"/>
              <a:t>Yüks</a:t>
            </a:r>
            <a:r>
              <a:rPr lang="tr-TR" sz="4000" dirty="0" smtClean="0"/>
              <a:t>. </a:t>
            </a:r>
            <a:r>
              <a:rPr lang="tr-TR" sz="4000" dirty="0" smtClean="0"/>
              <a:t>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Sağlık Güvenlik Planı Yapmama</a:t>
            </a:r>
            <a:r>
              <a:rPr lang="tr-TR" sz="3600" b="1" dirty="0"/>
              <a:t>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İşveren özellikle inşaat gibi hızlı dinamik değiştiren prosedürlerdeki değişen riskleri ve alınacak önlemleri planlamalıdır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Bu hem yasal bir zorunluluktur, hem de kazaların önüne geçmek için şarttır.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91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Yüksekten düşme nedenleri</a:t>
            </a:r>
            <a:endParaRPr lang="tr-TR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3970784" cy="4389120"/>
          </a:xfrm>
        </p:spPr>
        <p:txBody>
          <a:bodyPr>
            <a:normAutofit/>
          </a:bodyPr>
          <a:lstStyle/>
          <a:p>
            <a:r>
              <a:rPr lang="tr-TR" sz="2400" b="1" u="sng" dirty="0"/>
              <a:t>Nerelerden Düşeriz</a:t>
            </a:r>
          </a:p>
          <a:p>
            <a:r>
              <a:rPr lang="tr-TR" sz="2400" dirty="0"/>
              <a:t>Araç veya tezgah üstünden</a:t>
            </a:r>
          </a:p>
          <a:p>
            <a:r>
              <a:rPr lang="tr-TR" sz="2400" dirty="0"/>
              <a:t>Çatıdan</a:t>
            </a:r>
          </a:p>
          <a:p>
            <a:r>
              <a:rPr lang="tr-TR" sz="2400" dirty="0"/>
              <a:t>Asansör boşluğundan</a:t>
            </a:r>
          </a:p>
          <a:p>
            <a:r>
              <a:rPr lang="tr-TR" sz="2400" dirty="0"/>
              <a:t>Merdivenden</a:t>
            </a:r>
          </a:p>
          <a:p>
            <a:r>
              <a:rPr lang="tr-TR" sz="2400" dirty="0" smtClean="0"/>
              <a:t>Çatıdan</a:t>
            </a:r>
          </a:p>
          <a:p>
            <a:r>
              <a:rPr lang="tr-TR" sz="2400" dirty="0"/>
              <a:t>İnşaat sahasından</a:t>
            </a:r>
          </a:p>
          <a:p>
            <a:endParaRPr lang="tr-TR" sz="2400" dirty="0"/>
          </a:p>
          <a:p>
            <a:endParaRPr lang="tr-TR" sz="2400" dirty="0"/>
          </a:p>
          <a:p>
            <a:endParaRPr lang="tr-TR" dirty="0"/>
          </a:p>
        </p:txBody>
      </p:sp>
      <p:sp>
        <p:nvSpPr>
          <p:cNvPr id="8" name="İçerik Yer Tutucusu 5"/>
          <p:cNvSpPr txBox="1">
            <a:spLocks/>
          </p:cNvSpPr>
          <p:nvPr/>
        </p:nvSpPr>
        <p:spPr>
          <a:xfrm>
            <a:off x="4412179" y="2693640"/>
            <a:ext cx="3960440" cy="3640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/>
              <a:t>Tamir/montaj </a:t>
            </a:r>
            <a:r>
              <a:rPr lang="tr-TR" sz="2400" dirty="0"/>
              <a:t>yapılan yerlerden</a:t>
            </a:r>
          </a:p>
          <a:p>
            <a:r>
              <a:rPr lang="tr-TR" sz="2400" dirty="0" err="1"/>
              <a:t>Manliftten</a:t>
            </a:r>
            <a:endParaRPr lang="tr-TR" sz="2400" dirty="0"/>
          </a:p>
          <a:p>
            <a:r>
              <a:rPr lang="tr-TR" sz="2400" dirty="0"/>
              <a:t>İskeleden</a:t>
            </a:r>
          </a:p>
          <a:p>
            <a:r>
              <a:rPr lang="tr-TR" sz="2400" dirty="0"/>
              <a:t>Korkuluk önlemi alınmamış boşluklardan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48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dirty="0" smtClean="0"/>
              <a:t>İSG Profesyonellerine </a:t>
            </a:r>
            <a:r>
              <a:rPr lang="tr-TR" sz="4000" dirty="0" err="1" smtClean="0"/>
              <a:t>Bağ.Yük.Düş.Ned</a:t>
            </a:r>
            <a:r>
              <a:rPr lang="tr-TR" sz="4000" dirty="0" smtClean="0"/>
              <a:t>.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Profesyonel gözlem ve uyarıda bulunmamak 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Yasa iş güvenliği uzmanına, işveren veya işveren vekiline gördüğü riskleri ve düzeltme yollarını ÖNERMESİNİ, UYARMASINI istemektedir. Bu en güzel öneri ve tespit defterine yazılarak ve aynı zamanda üst </a:t>
            </a:r>
            <a:r>
              <a:rPr lang="tr-TR" sz="2800" dirty="0" smtClean="0"/>
              <a:t>düzey </a:t>
            </a:r>
            <a:r>
              <a:rPr lang="tr-TR" sz="2800" dirty="0"/>
              <a:t>yöneticilere bu uyarılar ulaştırılarak sağlanır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Açık bir iletişim hattı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9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dirty="0" smtClean="0"/>
              <a:t>İSG Profesyonellerine </a:t>
            </a:r>
            <a:r>
              <a:rPr lang="tr-TR" sz="4000" dirty="0" err="1" smtClean="0"/>
              <a:t>Bağ.Yük.Düş.Ned</a:t>
            </a:r>
            <a:r>
              <a:rPr lang="tr-TR" sz="4000" dirty="0" smtClean="0"/>
              <a:t>.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003232" cy="4432448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Dikkatsiz Ek-2 </a:t>
            </a:r>
            <a:r>
              <a:rPr lang="tr-TR" sz="3600" b="1" u="sng" dirty="0" smtClean="0"/>
              <a:t>düzenlenmesi</a:t>
            </a:r>
            <a:r>
              <a:rPr lang="tr-TR" sz="3500" b="1" u="sng" dirty="0" smtClean="0"/>
              <a:t>:</a:t>
            </a:r>
          </a:p>
          <a:p>
            <a:r>
              <a:rPr lang="tr-TR" sz="2800" dirty="0"/>
              <a:t>Çalışacak kişinin sağlık açısından işe uygunluğu işyeri hekimince onaylanmalı, takip edilmelidir. </a:t>
            </a:r>
            <a:endParaRPr lang="tr-TR" sz="2800" dirty="0" smtClean="0"/>
          </a:p>
          <a:p>
            <a:r>
              <a:rPr lang="tr-TR" sz="2800" dirty="0" err="1" smtClean="0"/>
              <a:t>Vertigo</a:t>
            </a:r>
            <a:r>
              <a:rPr lang="tr-TR" sz="2800" dirty="0"/>
              <a:t>, epilepsi gibi ölçülemeyen veya ölçümü herkese yapılması hayatın akışına ters hastalıklarda beyan </a:t>
            </a:r>
            <a:r>
              <a:rPr lang="tr-TR" sz="2800" dirty="0" err="1"/>
              <a:t>esasdır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Ek 2 sonuç bölümünde «yüksekte çalışmasına ve çok tehlikeli işlerde çalışmasına engel yoktur» ibaresi olmayan işçi yüksekte çalışmamalıdır.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20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0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Yüksekten düşme nedenleri</a:t>
            </a:r>
            <a:endParaRPr lang="tr-TR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571184" cy="3309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İşçiye bağlı nedenler</a:t>
            </a:r>
          </a:p>
          <a:p>
            <a:r>
              <a:rPr lang="tr-TR" sz="3200" b="1" dirty="0" smtClean="0"/>
              <a:t>İşverene bağlı nedenler</a:t>
            </a:r>
          </a:p>
          <a:p>
            <a:r>
              <a:rPr lang="tr-TR" sz="3200" b="1" dirty="0" smtClean="0"/>
              <a:t>İSG profesyonellerine bağlı nedenler</a:t>
            </a:r>
            <a:endParaRPr lang="tr-TR" sz="3200" dirty="0"/>
          </a:p>
          <a:p>
            <a:endParaRPr lang="tr-TR" sz="2400" dirty="0"/>
          </a:p>
          <a:p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7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Yüksekten düşme nedenleri</a:t>
            </a:r>
            <a:endParaRPr lang="tr-TR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571184" cy="3813056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İşçiye bağlı nedenler</a:t>
            </a:r>
          </a:p>
          <a:p>
            <a:pPr lvl="1"/>
            <a:r>
              <a:rPr lang="tr-TR" sz="2600" dirty="0"/>
              <a:t>Bilgi eksikliği </a:t>
            </a:r>
          </a:p>
          <a:p>
            <a:pPr lvl="1"/>
            <a:r>
              <a:rPr lang="tr-TR" sz="2600" dirty="0"/>
              <a:t>Kültürel Önyargılar, kabullenişler </a:t>
            </a:r>
          </a:p>
          <a:p>
            <a:pPr lvl="1"/>
            <a:r>
              <a:rPr lang="tr-TR" sz="2600" dirty="0"/>
              <a:t>Bana kaza olmaz inkarı </a:t>
            </a:r>
          </a:p>
          <a:p>
            <a:pPr lvl="1"/>
            <a:r>
              <a:rPr lang="tr-TR" sz="2600" dirty="0"/>
              <a:t>Kazaya davet çıkaran deneyim </a:t>
            </a:r>
          </a:p>
          <a:p>
            <a:pPr lvl="1"/>
            <a:r>
              <a:rPr lang="tr-TR" sz="2600" dirty="0"/>
              <a:t>Kazaya davet çıkaran deneyime biyolojik destek </a:t>
            </a:r>
          </a:p>
          <a:p>
            <a:pPr lvl="1"/>
            <a:r>
              <a:rPr lang="tr-TR" sz="2600" dirty="0"/>
              <a:t>Güvenliksiz çalışmak </a:t>
            </a:r>
          </a:p>
          <a:p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20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Yüksekten düşme nedenleri</a:t>
            </a:r>
            <a:endParaRPr lang="tr-TR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219256" cy="4216424"/>
          </a:xfrm>
        </p:spPr>
        <p:txBody>
          <a:bodyPr>
            <a:normAutofit lnSpcReduction="10000"/>
          </a:bodyPr>
          <a:lstStyle/>
          <a:p>
            <a:r>
              <a:rPr lang="tr-TR" sz="3200" b="1" dirty="0" smtClean="0"/>
              <a:t>İşverene bağlı nedenler</a:t>
            </a:r>
          </a:p>
          <a:p>
            <a:pPr lvl="1"/>
            <a:r>
              <a:rPr lang="tr-TR" sz="2600" dirty="0"/>
              <a:t>İSG kurallarını zorunlu kılmama </a:t>
            </a:r>
          </a:p>
          <a:p>
            <a:pPr lvl="1"/>
            <a:r>
              <a:rPr lang="tr-TR" sz="2600" dirty="0"/>
              <a:t>İSG kurallarına uymayı teşvik etmeme </a:t>
            </a:r>
          </a:p>
          <a:p>
            <a:pPr lvl="1"/>
            <a:r>
              <a:rPr lang="tr-TR" sz="2600" dirty="0"/>
              <a:t>Yanlış personel seçimi </a:t>
            </a:r>
          </a:p>
          <a:p>
            <a:pPr lvl="1"/>
            <a:r>
              <a:rPr lang="tr-TR" sz="2600" dirty="0"/>
              <a:t>Yetkisiz, eğitimsiz personel çalıştırma </a:t>
            </a:r>
          </a:p>
          <a:p>
            <a:pPr lvl="1"/>
            <a:r>
              <a:rPr lang="tr-TR" sz="2600" dirty="0"/>
              <a:t>KKD kullandırmama, yanlış veya yetersiz KKD kullanımı </a:t>
            </a:r>
          </a:p>
          <a:p>
            <a:pPr lvl="1"/>
            <a:r>
              <a:rPr lang="tr-TR" sz="2600" dirty="0"/>
              <a:t>Mühendislik hataları </a:t>
            </a:r>
          </a:p>
          <a:p>
            <a:pPr lvl="1"/>
            <a:r>
              <a:rPr lang="tr-TR" sz="2600" dirty="0"/>
              <a:t>Sağlık Güvenlik Planı Yapmama 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47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Yüksekten düşme nedenleri</a:t>
            </a:r>
            <a:endParaRPr lang="tr-TR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020888"/>
            <a:ext cx="8219256" cy="4216424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İSG profesyonellerine bağlı nedenler</a:t>
            </a:r>
          </a:p>
          <a:p>
            <a:pPr lvl="1"/>
            <a:r>
              <a:rPr lang="tr-TR" sz="2600" dirty="0"/>
              <a:t>Profesyonel gözlem ve uyarıda bulunmamak </a:t>
            </a:r>
          </a:p>
          <a:p>
            <a:pPr lvl="1"/>
            <a:r>
              <a:rPr lang="tr-TR" sz="2600" dirty="0"/>
              <a:t>Dikkatsiz Ek-2 düzenlenmesi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74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571184" cy="3813056"/>
          </a:xfrm>
        </p:spPr>
        <p:txBody>
          <a:bodyPr>
            <a:normAutofit lnSpcReduction="10000"/>
          </a:bodyPr>
          <a:lstStyle/>
          <a:p>
            <a:r>
              <a:rPr lang="tr-TR" sz="3200" b="1" u="sng" dirty="0" smtClean="0"/>
              <a:t>BİLGİ EKSİKLİĞİ:</a:t>
            </a:r>
          </a:p>
          <a:p>
            <a:r>
              <a:rPr lang="tr-TR" sz="2800" dirty="0" smtClean="0"/>
              <a:t>Kişinin </a:t>
            </a:r>
            <a:r>
              <a:rPr lang="tr-TR" sz="2800" dirty="0"/>
              <a:t>yaptığı işle ilgili ve yaptığı işin riskleri hakkında yeterli bilgi sahibi </a:t>
            </a:r>
            <a:r>
              <a:rPr lang="tr-TR" sz="2800" dirty="0" smtClean="0"/>
              <a:t>olmayışı</a:t>
            </a:r>
          </a:p>
          <a:p>
            <a:r>
              <a:rPr lang="tr-TR" sz="2800" dirty="0" smtClean="0"/>
              <a:t>Kişi mesleki olarak yeterli olduğu bir işte çalışmalıdır. Hatta yasalar Mesleki Yeterlilik Belgesi şartı aramaktadır. </a:t>
            </a:r>
          </a:p>
          <a:p>
            <a:r>
              <a:rPr lang="tr-TR" sz="2800" dirty="0" smtClean="0"/>
              <a:t>Riskler ve korunma yöntemleri mesleki bilginin ayrılmaz parçalarıdır.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0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571184" cy="3813056"/>
          </a:xfrm>
        </p:spPr>
        <p:txBody>
          <a:bodyPr>
            <a:normAutofit/>
          </a:bodyPr>
          <a:lstStyle/>
          <a:p>
            <a:r>
              <a:rPr lang="tr-TR" sz="3200" b="1" u="sng" dirty="0"/>
              <a:t>Kültürel Önyargılar, </a:t>
            </a:r>
            <a:r>
              <a:rPr lang="tr-TR" sz="3200" b="1" u="sng" dirty="0" smtClean="0"/>
              <a:t>Kabullenişler</a:t>
            </a:r>
            <a:r>
              <a:rPr lang="tr-TR" sz="3200" b="1" u="sng" dirty="0"/>
              <a:t> </a:t>
            </a:r>
            <a:r>
              <a:rPr lang="tr-TR" sz="3200" b="1" u="sng" dirty="0" smtClean="0"/>
              <a:t>:</a:t>
            </a:r>
          </a:p>
          <a:p>
            <a:r>
              <a:rPr lang="tr-TR" sz="2800" dirty="0" smtClean="0"/>
              <a:t>Güvenlik önlemi gereksizdir. Kazalar ölümler Allahtan gelir inanışı.</a:t>
            </a:r>
          </a:p>
          <a:p>
            <a:r>
              <a:rPr lang="tr-TR" sz="2800" dirty="0" smtClean="0"/>
              <a:t>Kutsal inançların koruyucu olduğuna inanılan  toplumlarda iş kazası sayısı, ölümlü ve yaralanmalı iş kazası sayısı fazladır.</a:t>
            </a:r>
            <a:endParaRPr lang="tr-TR" sz="2800" dirty="0"/>
          </a:p>
          <a:p>
            <a:r>
              <a:rPr lang="tr-TR" dirty="0" smtClean="0"/>
              <a:t>Yani durum tam aksidir. İnançlar önlem almayı engellememelidir.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041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İşçiye Bağlı Yüksekten Düşme Nedenleri</a:t>
            </a:r>
            <a:endParaRPr lang="tr-TR" sz="4000" dirty="0"/>
          </a:p>
        </p:txBody>
      </p:sp>
      <p:sp>
        <p:nvSpPr>
          <p:cNvPr id="5" name="AutoShape 3" descr="http://www.universiteosgb.com/yuksekte_calisma/yok.jpg"/>
          <p:cNvSpPr>
            <a:spLocks noChangeAspect="1" noChangeArrowheads="1"/>
          </p:cNvSpPr>
          <p:nvPr/>
        </p:nvSpPr>
        <p:spPr bwMode="auto">
          <a:xfrm>
            <a:off x="457200" y="20208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208232"/>
            <a:ext cx="7787208" cy="3813056"/>
          </a:xfrm>
        </p:spPr>
        <p:txBody>
          <a:bodyPr>
            <a:normAutofit/>
          </a:bodyPr>
          <a:lstStyle/>
          <a:p>
            <a:r>
              <a:rPr lang="tr-TR" sz="3200" b="1" u="sng" dirty="0"/>
              <a:t>Bana kaza olmaz inkarı  </a:t>
            </a:r>
            <a:r>
              <a:rPr lang="tr-TR" sz="3200" b="1" u="sng" dirty="0" smtClean="0"/>
              <a:t>:</a:t>
            </a:r>
          </a:p>
          <a:p>
            <a:r>
              <a:rPr lang="tr-TR" sz="2800" dirty="0"/>
              <a:t>İnkar ve yok saymak insanın tehlike karşısında verdiği tepkilerden biridir, başarısız insanların sık kullandığı bir savunma mekanizmasıdır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Meslek gereği sürekli yüksekte çalışmak insana bir kaygı yaratır. Bu kaygıdan kurtulmak için başarılı insanlar akılcı önlemler alırken, başarısız insanlar riski inkar ederler.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90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382</Words>
  <Application>Microsoft Office PowerPoint</Application>
  <PresentationFormat>Ekran Gösterisi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Akış</vt:lpstr>
      <vt:lpstr>YÜKSEKTEN DÜŞME NEDENLERİ</vt:lpstr>
      <vt:lpstr>Yüksekten düşme nedenleri</vt:lpstr>
      <vt:lpstr>Yüksekten düşme nedenleri</vt:lpstr>
      <vt:lpstr>Yüksekten düşme nedenleri</vt:lpstr>
      <vt:lpstr>Yüksekten düşme nedenleri</vt:lpstr>
      <vt:lpstr>Yüksekten düşme nedenleri</vt:lpstr>
      <vt:lpstr>İşçiye Bağlı Yüksekten Düşme Nedenleri</vt:lpstr>
      <vt:lpstr>İşçiye Bağlı Yüksekten Düşme Nedenleri</vt:lpstr>
      <vt:lpstr>İşçiye Bağlı Yüksekten Düşme Nedenleri</vt:lpstr>
      <vt:lpstr>İşçiye Bağlı Yüksekten Düşme Nedenleri</vt:lpstr>
      <vt:lpstr>İşçiye Bağlı Yüksekten Düşme Nedenleri</vt:lpstr>
      <vt:lpstr>İşçiye Bağlı Yüksekten Düşme Nedenleri</vt:lpstr>
      <vt:lpstr>İşverene Bağlı Yüks. Düşme Nedenleri</vt:lpstr>
      <vt:lpstr>İşverene Bağlı Yüks. Düşme Nedenleri</vt:lpstr>
      <vt:lpstr>İşverene Bağlı Yüks. Düşme Nedenleri</vt:lpstr>
      <vt:lpstr>İşverene Bağlı Yüks. Düşme Nedenleri</vt:lpstr>
      <vt:lpstr>İşverene Bağlı Yüks. Düşme Nedenleri</vt:lpstr>
      <vt:lpstr>İşverene Bağlı Yüks. Düşme Nedenleri</vt:lpstr>
      <vt:lpstr>İşverene Bağlı Yüks. Düşme Nedenleri</vt:lpstr>
      <vt:lpstr>İSG Profesyonellerine Bağ.Yük.Düş.Ned.</vt:lpstr>
      <vt:lpstr>İSG Profesyonellerine Bağ.Yük.Düş.Ned.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YÜKSEKTEN DÜŞME NEDENLERİ</dc:title>
  <dc:creator>Win7</dc:creator>
  <cp:lastModifiedBy>Win7</cp:lastModifiedBy>
  <cp:revision>12</cp:revision>
  <dcterms:created xsi:type="dcterms:W3CDTF">2019-01-09T08:52:59Z</dcterms:created>
  <dcterms:modified xsi:type="dcterms:W3CDTF">2019-01-10T08:32:21Z</dcterms:modified>
</cp:coreProperties>
</file>